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6858000" cx="12192000"/>
  <p:notesSz cx="6858000" cy="9144000"/>
  <p:embeddedFontLst>
    <p:embeddedFont>
      <p:font typeface="Krona One"/>
      <p:regular r:id="rId52"/>
    </p:embeddedFont>
    <p:embeddedFont>
      <p:font typeface="Play"/>
      <p:bold r:id="rId53"/>
    </p:embeddedFont>
    <p:embeddedFont>
      <p:font typeface="Jost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Play-bold.fntdata"/><Relationship Id="rId52" Type="http://schemas.openxmlformats.org/officeDocument/2006/relationships/font" Target="fonts/KronaOne-regular.fntdata"/><Relationship Id="rId11" Type="http://schemas.openxmlformats.org/officeDocument/2006/relationships/slide" Target="slides/slide7.xml"/><Relationship Id="rId55" Type="http://schemas.openxmlformats.org/officeDocument/2006/relationships/font" Target="fonts/Jost-bold.fntdata"/><Relationship Id="rId10" Type="http://schemas.openxmlformats.org/officeDocument/2006/relationships/slide" Target="slides/slide6.xml"/><Relationship Id="rId54" Type="http://schemas.openxmlformats.org/officeDocument/2006/relationships/font" Target="fonts/Jost-regular.fntdata"/><Relationship Id="rId13" Type="http://schemas.openxmlformats.org/officeDocument/2006/relationships/slide" Target="slides/slide9.xml"/><Relationship Id="rId57" Type="http://schemas.openxmlformats.org/officeDocument/2006/relationships/font" Target="fonts/Jost-boldItalic.fntdata"/><Relationship Id="rId12" Type="http://schemas.openxmlformats.org/officeDocument/2006/relationships/slide" Target="slides/slide8.xml"/><Relationship Id="rId56" Type="http://schemas.openxmlformats.org/officeDocument/2006/relationships/font" Target="fonts/Jost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e0c12db42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e0c12db4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e0c12db42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4e0c12db42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e0c12db42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e0c12db42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e0c12db42_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e0c12db42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e0c12db42_1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4e0c12db4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e0c12db42_1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e0c12db42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e0c12db42_1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e0c12db42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e0c12db42_1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e0c12db42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e0c12db42_1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e0c12db42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e0c12db42_1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e0c12db42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e0c12db42_2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4e0c12db42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e0c12db42_2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4e0c12db42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mention the y-axis (the lower the </a:t>
            </a:r>
            <a:r>
              <a:rPr lang="en-US"/>
              <a:t>better)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4e0c12db42_2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4e0c12db42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4e0c12db42_2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4e0c12db42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4e0c12db42_2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4e0c12db42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e0c12db42_2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4e0c12db42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e0c12db42_2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4e0c12db42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4e0c12db42_2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4e0c12db42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e0c12db42_2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e0c12db42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4e0c12db42_2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4e0c12db42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e0c12db42_2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4e0c12db42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e0c12db42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4e0c12db4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4e0c12db42_2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4e0c12db42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4e0c12db42_4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4e0c12db42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e0c12db42_4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4e0c12db42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4e0c12db42_2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4e0c12db42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e0c12db42_2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4e0c12db42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4e0c12db42_2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4e0c12db42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f593cf562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4f593cf56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f593cf56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4f593cf5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f593cf562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4f593cf56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4f593cf562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4f593cf56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4e0c12db42_2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4e0c12db42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4e0c12db42_2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4e0c12db42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4e0c12db42_2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4e0c12db42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4e0c12db42_2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4e0c12db42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4e0c12db42_2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4e0c12db42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e0c12db42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34e0c12db42_2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e0c12db42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e0c12db4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e0c12db42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4e0c12db4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e0c12db42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e0c12db4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e0c12db42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e0c12db4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e0c12db42_1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e0c12db4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DD0305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2121877" y="2952749"/>
            <a:ext cx="7948246" cy="1655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2121877" y="4700588"/>
            <a:ext cx="7948246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8505" y="1634039"/>
            <a:ext cx="4694989" cy="1173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030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838200" y="61914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4038600" y="61914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610600" y="6191460"/>
            <a:ext cx="11929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8498" y="6200202"/>
            <a:ext cx="1563973" cy="390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1 makes major changes to weekend schedule for 2022 | RacingNews365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5141D"/>
              </a:gs>
              <a:gs pos="50000">
                <a:srgbClr val="15141D">
                  <a:alpha val="85882"/>
                </a:srgbClr>
              </a:gs>
              <a:gs pos="100000">
                <a:srgbClr val="15141D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0305"/>
              </a:buClr>
              <a:buSzPts val="5400"/>
              <a:buFont typeface="Play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838200" y="623643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4038600" y="623643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10600" y="6236430"/>
            <a:ext cx="11330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5431" y="6200201"/>
            <a:ext cx="1563973" cy="390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1 makes major changes to weekend schedule for 2022 | RacingNews365" id="37" name="Google Shape;3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5141D"/>
              </a:gs>
              <a:gs pos="50000">
                <a:srgbClr val="15141D">
                  <a:alpha val="85882"/>
                </a:srgbClr>
              </a:gs>
              <a:gs pos="100000">
                <a:srgbClr val="15141D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030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030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1 makes major changes to weekend schedule for 2022 | RacingNews365" id="59" name="Google Shape;5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5141D"/>
              </a:gs>
              <a:gs pos="50000">
                <a:srgbClr val="15141D">
                  <a:alpha val="85882"/>
                </a:srgbClr>
              </a:gs>
              <a:gs pos="100000">
                <a:srgbClr val="15141D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030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0" type="dt"/>
          </p:nvPr>
        </p:nvSpPr>
        <p:spPr>
          <a:xfrm>
            <a:off x="838200" y="62514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4038600" y="62514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610600" y="6251420"/>
            <a:ext cx="10580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5431" y="6200201"/>
            <a:ext cx="1563973" cy="390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0305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0305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/>
          <p:nvPr>
            <p:ph idx="2" type="pic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0305"/>
              </a:buClr>
              <a:buSzPts val="4400"/>
              <a:buFont typeface="Play"/>
              <a:buNone/>
              <a:defRPr b="1" i="0" sz="4400" u="none" cap="none" strike="noStrike">
                <a:solidFill>
                  <a:srgbClr val="DD0305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-5400000">
            <a:off x="-610475" y="4914981"/>
            <a:ext cx="896556" cy="32439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/>
        </p:nvSpPr>
        <p:spPr>
          <a:xfrm rot="-5400000">
            <a:off x="-2113768" y="2546065"/>
            <a:ext cx="3888671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Find more PowerPoint templates on </a:t>
            </a:r>
            <a:r>
              <a:rPr b="1" i="0" lang="en-US" sz="1200" u="none" cap="none" strike="noStrik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prezentr.com</a:t>
            </a:r>
            <a:r>
              <a:rPr b="0" i="0" lang="en-US" sz="1200" u="none" cap="none" strike="noStrik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 sz="1200"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prezentr.com/?utm_source=templates&amp;utm_medium=presentation&amp;utm_campaign=free_downloads_2020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prezentr.com/?utm_source=templates&amp;utm_medium=presentation&amp;utm_campaign=free_downloads_202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>
            <a:hlinkClick r:id="rId3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" name="Google Shape;85;p11"/>
          <p:cNvSpPr txBox="1"/>
          <p:nvPr>
            <p:ph type="ctrTitle"/>
          </p:nvPr>
        </p:nvSpPr>
        <p:spPr>
          <a:xfrm>
            <a:off x="1241250" y="3529225"/>
            <a:ext cx="97095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Beyond the Finish Line</a:t>
            </a:r>
            <a:endParaRPr sz="5700"/>
          </a:p>
        </p:txBody>
      </p:sp>
      <p:sp>
        <p:nvSpPr>
          <p:cNvPr id="86" name="Google Shape;86;p11"/>
          <p:cNvSpPr txBox="1"/>
          <p:nvPr>
            <p:ph idx="1" type="subTitle"/>
          </p:nvPr>
        </p:nvSpPr>
        <p:spPr>
          <a:xfrm>
            <a:off x="1947150" y="4653625"/>
            <a:ext cx="82977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3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 Glance at Formula 1</a:t>
            </a:r>
            <a:endParaRPr b="1" sz="23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1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Presented by: Eric, Rehana, and Fatima</a:t>
            </a:r>
            <a:endParaRPr b="1" sz="17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/>
        </p:nvSpPr>
        <p:spPr>
          <a:xfrm>
            <a:off x="1198750" y="1861875"/>
            <a:ext cx="3000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library(dplyr) library(ggplot2) library(tidyverse)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154" name="Google Shape;154;p20"/>
          <p:cNvSpPr txBox="1"/>
          <p:nvPr>
            <p:ph idx="4294967295" type="title"/>
          </p:nvPr>
        </p:nvSpPr>
        <p:spPr>
          <a:xfrm>
            <a:off x="986875" y="703825"/>
            <a:ext cx="46209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Packages Used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6731750" y="771175"/>
            <a:ext cx="10240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Data files contain:</a:t>
            </a:r>
            <a:endParaRPr b="1" sz="44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7185400" y="1565275"/>
            <a:ext cx="37185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circuits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constructor_results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constructor_standings 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constructors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driver_standings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drivers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lap_times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pit_stops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qualifying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races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results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seasons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sprint_results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status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idx="4294967295" type="title"/>
          </p:nvPr>
        </p:nvSpPr>
        <p:spPr>
          <a:xfrm>
            <a:off x="838200" y="1867263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What made us curious?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/>
        </p:nvSpPr>
        <p:spPr>
          <a:xfrm>
            <a:off x="1167250" y="2554950"/>
            <a:ext cx="10003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What are the key performance trends and factors influencing the current F1 teams?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 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With a closer look at </a:t>
            </a:r>
            <a:r>
              <a:rPr lang="en-US" sz="2600">
                <a:solidFill>
                  <a:schemeClr val="lt1"/>
                </a:solidFill>
              </a:rPr>
              <a:t>Ferrari's</a:t>
            </a:r>
            <a:r>
              <a:rPr lang="en-US" sz="2600">
                <a:solidFill>
                  <a:schemeClr val="lt1"/>
                </a:solidFill>
              </a:rPr>
              <a:t> historical performance. We focus on analysing if </a:t>
            </a:r>
            <a:r>
              <a:rPr lang="en-US" sz="2600">
                <a:solidFill>
                  <a:schemeClr val="lt1"/>
                </a:solidFill>
              </a:rPr>
              <a:t>qualifying</a:t>
            </a:r>
            <a:r>
              <a:rPr lang="en-US" sz="2600">
                <a:solidFill>
                  <a:schemeClr val="lt1"/>
                </a:solidFill>
              </a:rPr>
              <a:t> positions have any </a:t>
            </a:r>
            <a:r>
              <a:rPr lang="en-US" sz="2600">
                <a:solidFill>
                  <a:schemeClr val="lt1"/>
                </a:solidFill>
              </a:rPr>
              <a:t>correlation</a:t>
            </a:r>
            <a:r>
              <a:rPr lang="en-US" sz="2600">
                <a:solidFill>
                  <a:schemeClr val="lt1"/>
                </a:solidFill>
              </a:rPr>
              <a:t> with finishing positions.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idx="4294967295" type="title"/>
          </p:nvPr>
        </p:nvSpPr>
        <p:spPr>
          <a:xfrm>
            <a:off x="838200" y="1867263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</a:t>
            </a:r>
            <a:r>
              <a:rPr lang="en-US"/>
              <a:t>Methodology</a:t>
            </a:r>
            <a:r>
              <a:rPr lang="en-US"/>
              <a:t> (aka finding answers)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/>
        </p:nvSpPr>
        <p:spPr>
          <a:xfrm>
            <a:off x="986875" y="1632625"/>
            <a:ext cx="8630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First we converted our ‘time’ data </a:t>
            </a:r>
            <a:r>
              <a:rPr lang="en-US" sz="2600">
                <a:solidFill>
                  <a:schemeClr val="lt1"/>
                </a:solidFill>
              </a:rPr>
              <a:t>to that which can be analysed</a:t>
            </a:r>
            <a:r>
              <a:rPr lang="en-US" sz="2600">
                <a:solidFill>
                  <a:schemeClr val="lt1"/>
                </a:solidFill>
              </a:rPr>
              <a:t>. We created two functions: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177" name="Google Shape;177;p24"/>
          <p:cNvSpPr txBox="1"/>
          <p:nvPr>
            <p:ph idx="4294967295" type="title"/>
          </p:nvPr>
        </p:nvSpPr>
        <p:spPr>
          <a:xfrm>
            <a:off x="986875" y="703825"/>
            <a:ext cx="46209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cleaning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8" name="Google Shape;178;p24" title="Screenshot 2025-04-21 at 9.28.12 PM.png"/>
          <p:cNvPicPr preferRelativeResize="0"/>
          <p:nvPr/>
        </p:nvPicPr>
        <p:blipFill rotWithShape="1">
          <a:blip r:embed="rId3">
            <a:alphaModFix/>
          </a:blip>
          <a:srcRect b="0" l="0" r="0" t="6829"/>
          <a:stretch/>
        </p:blipFill>
        <p:spPr>
          <a:xfrm>
            <a:off x="986875" y="3024375"/>
            <a:ext cx="5219399" cy="30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7193175" y="2617825"/>
            <a:ext cx="46209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</a:rPr>
              <a:t>Why is that </a:t>
            </a:r>
            <a:r>
              <a:rPr b="1" lang="en-US" sz="2600">
                <a:solidFill>
                  <a:schemeClr val="lt1"/>
                </a:solidFill>
              </a:rPr>
              <a:t>important</a:t>
            </a:r>
            <a:r>
              <a:rPr b="1" lang="en-US" sz="2600">
                <a:solidFill>
                  <a:schemeClr val="lt1"/>
                </a:solidFill>
              </a:rPr>
              <a:t>?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Since</a:t>
            </a:r>
            <a:r>
              <a:rPr lang="en-US" sz="2600">
                <a:solidFill>
                  <a:schemeClr val="lt1"/>
                </a:solidFill>
              </a:rPr>
              <a:t> we will be working with lap times, converting times to seconds </a:t>
            </a:r>
            <a:r>
              <a:rPr lang="en-US" sz="2600">
                <a:solidFill>
                  <a:schemeClr val="lt1"/>
                </a:solidFill>
              </a:rPr>
              <a:t>enables</a:t>
            </a:r>
            <a:r>
              <a:rPr lang="en-US" sz="2600">
                <a:solidFill>
                  <a:schemeClr val="lt1"/>
                </a:solidFill>
              </a:rPr>
              <a:t> us to derive a meaningful metric from the raw qualifying data, which can then be used for various performance evaluations and strategic insights.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5" title="Screenshot 2025-04-21 at 9.31.5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50" y="2893250"/>
            <a:ext cx="7827599" cy="356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868800" y="1827200"/>
            <a:ext cx="8630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Next we find the average </a:t>
            </a:r>
            <a:r>
              <a:rPr lang="en-US" sz="2600">
                <a:solidFill>
                  <a:schemeClr val="lt1"/>
                </a:solidFill>
              </a:rPr>
              <a:t>qualifying</a:t>
            </a:r>
            <a:r>
              <a:rPr lang="en-US" sz="2600">
                <a:solidFill>
                  <a:schemeClr val="lt1"/>
                </a:solidFill>
              </a:rPr>
              <a:t> lap times.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186" name="Google Shape;186;p25"/>
          <p:cNvSpPr txBox="1"/>
          <p:nvPr>
            <p:ph idx="4294967295" type="title"/>
          </p:nvPr>
        </p:nvSpPr>
        <p:spPr>
          <a:xfrm>
            <a:off x="986875" y="703825"/>
            <a:ext cx="78276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cleaning, continued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0" y="0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average qualifying time provides a concise measure of a driver's performance over the qualifying sessions. It allows for easy comparison of drivers' speeds and consistency.</a:t>
            </a:r>
            <a:endParaRPr/>
          </a:p>
        </p:txBody>
      </p:sp>
      <p:sp>
        <p:nvSpPr>
          <p:cNvPr id="188" name="Google Shape;188;p25"/>
          <p:cNvSpPr txBox="1"/>
          <p:nvPr/>
        </p:nvSpPr>
        <p:spPr>
          <a:xfrm>
            <a:off x="8814475" y="2893250"/>
            <a:ext cx="30000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Why is this important?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The average qualifying time provides a concise measure of a driver's performance over the qualifying sessions. It allows for easy comparison of drivers' speeds and consistency.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idx="4294967295" type="title"/>
          </p:nvPr>
        </p:nvSpPr>
        <p:spPr>
          <a:xfrm>
            <a:off x="2182200" y="858563"/>
            <a:ext cx="78276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JOINS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idx="4294967295" type="title"/>
          </p:nvPr>
        </p:nvSpPr>
        <p:spPr>
          <a:xfrm>
            <a:off x="2182200" y="858563"/>
            <a:ext cx="78276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JOINS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" name="Google Shape;199;p27"/>
          <p:cNvSpPr txBox="1"/>
          <p:nvPr>
            <p:ph idx="4294967295" type="title"/>
          </p:nvPr>
        </p:nvSpPr>
        <p:spPr>
          <a:xfrm>
            <a:off x="2182200" y="2761963"/>
            <a:ext cx="78276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chemeClr val="lt1"/>
                </a:solidFill>
              </a:rPr>
              <a:t>JOINS</a:t>
            </a:r>
            <a:endParaRPr sz="6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idx="4294967295" type="title"/>
          </p:nvPr>
        </p:nvSpPr>
        <p:spPr>
          <a:xfrm>
            <a:off x="2182200" y="858563"/>
            <a:ext cx="78276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JOINS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5" name="Google Shape;205;p28"/>
          <p:cNvSpPr txBox="1"/>
          <p:nvPr>
            <p:ph idx="4294967295" type="title"/>
          </p:nvPr>
        </p:nvSpPr>
        <p:spPr>
          <a:xfrm>
            <a:off x="2182200" y="2761963"/>
            <a:ext cx="78276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chemeClr val="lt1"/>
                </a:solidFill>
              </a:rPr>
              <a:t>JOINS</a:t>
            </a:r>
            <a:endParaRPr sz="6300">
              <a:solidFill>
                <a:schemeClr val="lt1"/>
              </a:solidFill>
            </a:endParaRPr>
          </a:p>
        </p:txBody>
      </p:sp>
      <p:sp>
        <p:nvSpPr>
          <p:cNvPr id="206" name="Google Shape;206;p28"/>
          <p:cNvSpPr txBox="1"/>
          <p:nvPr>
            <p:ph idx="4294967295" type="title"/>
          </p:nvPr>
        </p:nvSpPr>
        <p:spPr>
          <a:xfrm>
            <a:off x="2182200" y="5070638"/>
            <a:ext cx="78276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chemeClr val="lt1"/>
                </a:solidFill>
              </a:rPr>
              <a:t>JOINS</a:t>
            </a:r>
            <a:endParaRPr sz="8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9" title="Screenshot 2025-04-21 at 9.43.2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824" y="911500"/>
            <a:ext cx="8902350" cy="391823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>
            <p:ph idx="4294967295" type="title"/>
          </p:nvPr>
        </p:nvSpPr>
        <p:spPr>
          <a:xfrm>
            <a:off x="2397938" y="5708675"/>
            <a:ext cx="78276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-US" sz="226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We mainly utilized left_join():</a:t>
            </a:r>
            <a:endParaRPr b="0" sz="226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0" sz="226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-US" sz="226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To join race data to other data frames to include year information.</a:t>
            </a:r>
            <a:endParaRPr b="0" sz="226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/>
          <p:nvPr/>
        </p:nvSpPr>
        <p:spPr>
          <a:xfrm>
            <a:off x="594900" y="432275"/>
            <a:ext cx="110022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E0000"/>
                </a:solidFill>
                <a:latin typeface="Krona One"/>
                <a:ea typeface="Krona One"/>
                <a:cs typeface="Krona One"/>
                <a:sym typeface="Krona One"/>
              </a:rPr>
              <a:t>TABLE OF CONTENTS</a:t>
            </a:r>
            <a:endParaRPr sz="2800">
              <a:solidFill>
                <a:srgbClr val="EE0000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2" name="Google Shape;92;p12"/>
          <p:cNvSpPr txBox="1"/>
          <p:nvPr/>
        </p:nvSpPr>
        <p:spPr>
          <a:xfrm>
            <a:off x="403265" y="1487611"/>
            <a:ext cx="1197900" cy="12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01</a:t>
            </a:r>
            <a:endParaRPr sz="30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3" name="Google Shape;93;p12"/>
          <p:cNvSpPr txBox="1"/>
          <p:nvPr/>
        </p:nvSpPr>
        <p:spPr>
          <a:xfrm>
            <a:off x="1818818" y="1487611"/>
            <a:ext cx="3352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0000"/>
                </a:solidFill>
                <a:latin typeface="Krona One"/>
                <a:ea typeface="Krona One"/>
                <a:cs typeface="Krona One"/>
                <a:sym typeface="Krona One"/>
              </a:rPr>
              <a:t>Background</a:t>
            </a:r>
            <a:endParaRPr sz="2000">
              <a:solidFill>
                <a:srgbClr val="EE0000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4" name="Google Shape;94;p12"/>
          <p:cNvSpPr txBox="1"/>
          <p:nvPr/>
        </p:nvSpPr>
        <p:spPr>
          <a:xfrm>
            <a:off x="1818818" y="1941597"/>
            <a:ext cx="33525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What is F1, why is F1, who is F1?</a:t>
            </a:r>
            <a:endParaRPr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95" name="Google Shape;95;p12"/>
          <p:cNvSpPr txBox="1"/>
          <p:nvPr/>
        </p:nvSpPr>
        <p:spPr>
          <a:xfrm>
            <a:off x="403265" y="3335983"/>
            <a:ext cx="1197900" cy="129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02</a:t>
            </a:r>
            <a:endParaRPr sz="30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6" name="Google Shape;96;p12"/>
          <p:cNvSpPr txBox="1"/>
          <p:nvPr/>
        </p:nvSpPr>
        <p:spPr>
          <a:xfrm>
            <a:off x="1818826" y="3333900"/>
            <a:ext cx="3628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0000"/>
                </a:solidFill>
                <a:latin typeface="Krona One"/>
                <a:ea typeface="Krona One"/>
                <a:cs typeface="Krona One"/>
                <a:sym typeface="Krona One"/>
              </a:rPr>
              <a:t>Deeper dive into our data</a:t>
            </a:r>
            <a:endParaRPr sz="2000">
              <a:solidFill>
                <a:srgbClr val="EE0000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7" name="Google Shape;97;p12"/>
          <p:cNvSpPr txBox="1"/>
          <p:nvPr/>
        </p:nvSpPr>
        <p:spPr>
          <a:xfrm>
            <a:off x="1818818" y="3864121"/>
            <a:ext cx="33525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Explore dataset</a:t>
            </a:r>
            <a:endParaRPr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98" name="Google Shape;98;p12"/>
          <p:cNvSpPr txBox="1"/>
          <p:nvPr/>
        </p:nvSpPr>
        <p:spPr>
          <a:xfrm>
            <a:off x="403286" y="5181359"/>
            <a:ext cx="1197900" cy="129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03</a:t>
            </a:r>
            <a:endParaRPr sz="30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9" name="Google Shape;99;p12"/>
          <p:cNvSpPr txBox="1"/>
          <p:nvPr/>
        </p:nvSpPr>
        <p:spPr>
          <a:xfrm>
            <a:off x="1818839" y="5185336"/>
            <a:ext cx="3352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0000"/>
                </a:solidFill>
                <a:latin typeface="Krona One"/>
                <a:ea typeface="Krona One"/>
                <a:cs typeface="Krona One"/>
                <a:sym typeface="Krona One"/>
              </a:rPr>
              <a:t>What made us curious?</a:t>
            </a:r>
            <a:endParaRPr sz="2000">
              <a:solidFill>
                <a:srgbClr val="EE0000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00" name="Google Shape;100;p12"/>
          <p:cNvSpPr txBox="1"/>
          <p:nvPr/>
        </p:nvSpPr>
        <p:spPr>
          <a:xfrm>
            <a:off x="1818839" y="5715559"/>
            <a:ext cx="33525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Main question.</a:t>
            </a:r>
            <a:endParaRPr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01" name="Google Shape;101;p12"/>
          <p:cNvSpPr txBox="1"/>
          <p:nvPr/>
        </p:nvSpPr>
        <p:spPr>
          <a:xfrm>
            <a:off x="6504196" y="1489921"/>
            <a:ext cx="1197900" cy="129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04</a:t>
            </a:r>
            <a:endParaRPr sz="30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02" name="Google Shape;102;p12"/>
          <p:cNvSpPr txBox="1"/>
          <p:nvPr/>
        </p:nvSpPr>
        <p:spPr>
          <a:xfrm>
            <a:off x="7917464" y="1487837"/>
            <a:ext cx="3352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0000"/>
                </a:solidFill>
                <a:latin typeface="Krona One"/>
                <a:ea typeface="Krona One"/>
                <a:cs typeface="Krona One"/>
                <a:sym typeface="Krona One"/>
              </a:rPr>
              <a:t>Methodology</a:t>
            </a:r>
            <a:endParaRPr sz="2000">
              <a:solidFill>
                <a:srgbClr val="EE0000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03" name="Google Shape;103;p12"/>
          <p:cNvSpPr txBox="1"/>
          <p:nvPr/>
        </p:nvSpPr>
        <p:spPr>
          <a:xfrm>
            <a:off x="7917464" y="2018059"/>
            <a:ext cx="33525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ost"/>
                <a:ea typeface="Jost"/>
                <a:cs typeface="Jost"/>
                <a:sym typeface="Jost"/>
              </a:rPr>
              <a:t>The process for </a:t>
            </a:r>
            <a:r>
              <a:rPr lang="en-US">
                <a:latin typeface="Jost"/>
                <a:ea typeface="Jost"/>
                <a:cs typeface="Jost"/>
                <a:sym typeface="Jost"/>
              </a:rPr>
              <a:t>cleaning</a:t>
            </a:r>
            <a:r>
              <a:rPr lang="en-US">
                <a:latin typeface="Jost"/>
                <a:ea typeface="Jost"/>
                <a:cs typeface="Jost"/>
                <a:sym typeface="Jost"/>
              </a:rPr>
              <a:t> data and discuss joins! Among other things of course.</a:t>
            </a:r>
            <a:endParaRPr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04" name="Google Shape;104;p12"/>
          <p:cNvSpPr txBox="1"/>
          <p:nvPr/>
        </p:nvSpPr>
        <p:spPr>
          <a:xfrm>
            <a:off x="6504196" y="3438746"/>
            <a:ext cx="1197900" cy="129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05</a:t>
            </a:r>
            <a:endParaRPr sz="30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05" name="Google Shape;105;p12"/>
          <p:cNvSpPr txBox="1"/>
          <p:nvPr/>
        </p:nvSpPr>
        <p:spPr>
          <a:xfrm>
            <a:off x="7917464" y="3436662"/>
            <a:ext cx="3352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0000"/>
                </a:solidFill>
                <a:latin typeface="Krona One"/>
                <a:ea typeface="Krona One"/>
                <a:cs typeface="Krona One"/>
                <a:sym typeface="Krona One"/>
              </a:rPr>
              <a:t>A closer look at Ferrari</a:t>
            </a:r>
            <a:endParaRPr sz="2000">
              <a:solidFill>
                <a:srgbClr val="EE0000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06" name="Google Shape;106;p12"/>
          <p:cNvSpPr txBox="1"/>
          <p:nvPr/>
        </p:nvSpPr>
        <p:spPr>
          <a:xfrm>
            <a:off x="7917464" y="3966884"/>
            <a:ext cx="33525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ost"/>
                <a:ea typeface="Jost"/>
                <a:cs typeface="Jost"/>
                <a:sym typeface="Jost"/>
              </a:rPr>
              <a:t>Analyse data for the best team in the world. ( We’ll prove it to you, don’t </a:t>
            </a:r>
            <a:r>
              <a:rPr lang="en-US">
                <a:latin typeface="Jost"/>
                <a:ea typeface="Jost"/>
                <a:cs typeface="Jost"/>
                <a:sym typeface="Jost"/>
              </a:rPr>
              <a:t>worry</a:t>
            </a:r>
            <a:r>
              <a:rPr lang="en-US">
                <a:latin typeface="Jost"/>
                <a:ea typeface="Jost"/>
                <a:cs typeface="Jost"/>
                <a:sym typeface="Jost"/>
              </a:rPr>
              <a:t>)</a:t>
            </a:r>
            <a:endParaRPr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07" name="Google Shape;107;p12"/>
          <p:cNvSpPr txBox="1"/>
          <p:nvPr/>
        </p:nvSpPr>
        <p:spPr>
          <a:xfrm>
            <a:off x="6504196" y="5180908"/>
            <a:ext cx="1197900" cy="129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06</a:t>
            </a:r>
            <a:endParaRPr sz="30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08" name="Google Shape;108;p12"/>
          <p:cNvSpPr txBox="1"/>
          <p:nvPr/>
        </p:nvSpPr>
        <p:spPr>
          <a:xfrm>
            <a:off x="7917464" y="5178824"/>
            <a:ext cx="3352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0000"/>
                </a:solidFill>
                <a:latin typeface="Krona One"/>
                <a:ea typeface="Krona One"/>
                <a:cs typeface="Krona One"/>
                <a:sym typeface="Krona One"/>
              </a:rPr>
              <a:t>Limitations &amp; </a:t>
            </a:r>
            <a:r>
              <a:rPr lang="en-US" sz="2000">
                <a:solidFill>
                  <a:srgbClr val="EE0000"/>
                </a:solidFill>
                <a:latin typeface="Krona One"/>
                <a:ea typeface="Krona One"/>
                <a:cs typeface="Krona One"/>
                <a:sym typeface="Krona One"/>
              </a:rPr>
              <a:t>Conclusion</a:t>
            </a:r>
            <a:endParaRPr sz="2000">
              <a:solidFill>
                <a:srgbClr val="EE0000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09" name="Google Shape;109;p12"/>
          <p:cNvSpPr txBox="1"/>
          <p:nvPr/>
        </p:nvSpPr>
        <p:spPr>
          <a:xfrm>
            <a:off x="7917464" y="5709047"/>
            <a:ext cx="33525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ost"/>
                <a:ea typeface="Jost"/>
                <a:cs typeface="Jost"/>
                <a:sym typeface="Jost"/>
              </a:rPr>
              <a:t>Final graphs and findings.</a:t>
            </a:r>
            <a:endParaRPr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idx="4294967295" type="title"/>
          </p:nvPr>
        </p:nvSpPr>
        <p:spPr>
          <a:xfrm>
            <a:off x="2182213" y="1059613"/>
            <a:ext cx="78276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chemeClr val="lt1"/>
                </a:solidFill>
              </a:rPr>
              <a:t>Graph time!</a:t>
            </a:r>
            <a:endParaRPr sz="6300">
              <a:solidFill>
                <a:schemeClr val="lt1"/>
              </a:solidFill>
            </a:endParaRPr>
          </a:p>
        </p:txBody>
      </p:sp>
      <p:pic>
        <p:nvPicPr>
          <p:cNvPr id="218" name="Google Shape;218;p30" title="yay-minion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275" y="2432663"/>
            <a:ext cx="474345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idx="4294967295" type="title"/>
          </p:nvPr>
        </p:nvSpPr>
        <p:spPr>
          <a:xfrm>
            <a:off x="2182188" y="831187"/>
            <a:ext cx="78276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</a:rPr>
              <a:t>A glance at the Current Teams: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1658150" y="5996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average qualifying time by year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8056800" y="5996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average lap time per year</a:t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225" y="2270525"/>
            <a:ext cx="5757262" cy="35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25" y="2270513"/>
            <a:ext cx="5757248" cy="3557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2" title="OW wi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975" y="1270913"/>
            <a:ext cx="9328099" cy="536751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>
            <p:ph idx="4294967295" type="title"/>
          </p:nvPr>
        </p:nvSpPr>
        <p:spPr>
          <a:xfrm>
            <a:off x="2182200" y="427313"/>
            <a:ext cx="78276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</a:rPr>
              <a:t>We find: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234" name="Google Shape;234;p32"/>
          <p:cNvSpPr/>
          <p:nvPr/>
        </p:nvSpPr>
        <p:spPr>
          <a:xfrm flipH="1">
            <a:off x="10661800" y="3671588"/>
            <a:ext cx="765600" cy="722700"/>
          </a:xfrm>
          <a:prstGeom prst="bentArrow">
            <a:avLst>
              <a:gd fmla="val 25000" name="adj1"/>
              <a:gd fmla="val 26042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E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4950" y="3830638"/>
            <a:ext cx="1177050" cy="11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idx="4294967295" type="title"/>
          </p:nvPr>
        </p:nvSpPr>
        <p:spPr>
          <a:xfrm>
            <a:off x="838200" y="1867263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A closer </a:t>
            </a:r>
            <a:r>
              <a:rPr lang="en-US"/>
              <a:t>look</a:t>
            </a:r>
            <a:r>
              <a:rPr lang="en-US"/>
              <a:t> at </a:t>
            </a:r>
            <a:r>
              <a:rPr lang="en-US"/>
              <a:t>Ferrari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/>
        </p:nvSpPr>
        <p:spPr>
          <a:xfrm>
            <a:off x="440225" y="363650"/>
            <a:ext cx="10603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DD0305"/>
                </a:solidFill>
                <a:latin typeface="Play"/>
                <a:ea typeface="Play"/>
                <a:cs typeface="Play"/>
                <a:sym typeface="Play"/>
              </a:rPr>
              <a:t>Quick facts about Ferrari?</a:t>
            </a:r>
            <a:endParaRPr b="1" sz="4400">
              <a:solidFill>
                <a:srgbClr val="DD0305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46" name="Google Shape;246;p34"/>
          <p:cNvSpPr txBox="1"/>
          <p:nvPr/>
        </p:nvSpPr>
        <p:spPr>
          <a:xfrm>
            <a:off x="861875" y="1734775"/>
            <a:ext cx="9760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</a:rPr>
              <a:t>Oldest Team:</a:t>
            </a:r>
            <a:r>
              <a:rPr lang="en-US" sz="2200">
                <a:solidFill>
                  <a:schemeClr val="lt1"/>
                </a:solidFill>
              </a:rPr>
              <a:t> Racing in F1 since </a:t>
            </a:r>
            <a:r>
              <a:rPr b="1" lang="en-US" sz="2200">
                <a:solidFill>
                  <a:schemeClr val="lt1"/>
                </a:solidFill>
              </a:rPr>
              <a:t>1950</a:t>
            </a:r>
            <a:r>
              <a:rPr lang="en-US" sz="2200">
                <a:solidFill>
                  <a:schemeClr val="lt1"/>
                </a:solidFill>
              </a:rPr>
              <a:t>, never missed a season.</a:t>
            </a:r>
            <a:br>
              <a:rPr lang="en-US" sz="2200">
                <a:solidFill>
                  <a:schemeClr val="lt1"/>
                </a:solidFill>
              </a:rPr>
            </a:b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</a:rPr>
              <a:t>Most Constructors' Titles:</a:t>
            </a:r>
            <a:r>
              <a:rPr lang="en-US" sz="2200">
                <a:solidFill>
                  <a:schemeClr val="lt1"/>
                </a:solidFill>
              </a:rPr>
              <a:t> </a:t>
            </a:r>
            <a:r>
              <a:rPr b="1" lang="en-US" sz="2200">
                <a:solidFill>
                  <a:schemeClr val="lt1"/>
                </a:solidFill>
              </a:rPr>
              <a:t>16 championships</a:t>
            </a:r>
            <a:r>
              <a:rPr lang="en-US" sz="2200">
                <a:solidFill>
                  <a:schemeClr val="lt1"/>
                </a:solidFill>
              </a:rPr>
              <a:t> - a record.</a:t>
            </a:r>
            <a:br>
              <a:rPr lang="en-US" sz="2200">
                <a:solidFill>
                  <a:schemeClr val="lt1"/>
                </a:solidFill>
              </a:rPr>
            </a:b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</a:rPr>
              <a:t>Most Famous Drivers:</a:t>
            </a:r>
            <a:r>
              <a:rPr lang="en-US" sz="2200">
                <a:solidFill>
                  <a:schemeClr val="lt1"/>
                </a:solidFill>
              </a:rPr>
              <a:t> Schumacher, Lauda, Vettel, Leclerc.</a:t>
            </a:r>
            <a:br>
              <a:rPr lang="en-US" sz="2200">
                <a:solidFill>
                  <a:schemeClr val="lt1"/>
                </a:solidFill>
              </a:rPr>
            </a:b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</a:rPr>
              <a:t>Home Turf:</a:t>
            </a:r>
            <a:r>
              <a:rPr lang="en-US" sz="2200">
                <a:solidFill>
                  <a:schemeClr val="lt1"/>
                </a:solidFill>
              </a:rPr>
              <a:t> Monza, Italy -  emotional wins at the Italian Grand Prix.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5" title="Screenshot 2025-04-21 at 10.29.43 PM.png"/>
          <p:cNvPicPr preferRelativeResize="0"/>
          <p:nvPr/>
        </p:nvPicPr>
        <p:blipFill rotWithShape="1">
          <a:blip r:embed="rId3">
            <a:alphaModFix/>
          </a:blip>
          <a:srcRect b="85334" l="0" r="35587" t="0"/>
          <a:stretch/>
        </p:blipFill>
        <p:spPr>
          <a:xfrm>
            <a:off x="685225" y="3322838"/>
            <a:ext cx="10821550" cy="1110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/>
          <p:nvPr/>
        </p:nvSpPr>
        <p:spPr>
          <a:xfrm>
            <a:off x="831600" y="2425038"/>
            <a:ext cx="702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First, we filter out Ferrari’s data from all the teams.</a:t>
            </a:r>
            <a:endParaRPr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440225" y="363650"/>
            <a:ext cx="10603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DD0305"/>
                </a:solidFill>
                <a:latin typeface="Play"/>
                <a:ea typeface="Play"/>
                <a:cs typeface="Play"/>
                <a:sym typeface="Play"/>
              </a:rPr>
              <a:t>Analysing Ferrari with our data:</a:t>
            </a:r>
            <a:endParaRPr b="1" sz="4400">
              <a:solidFill>
                <a:srgbClr val="DD0305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6" title="Screenshot 2025-04-21 at 10.29.43 PM.png"/>
          <p:cNvPicPr preferRelativeResize="0"/>
          <p:nvPr/>
        </p:nvPicPr>
        <p:blipFill rotWithShape="1">
          <a:blip r:embed="rId3">
            <a:alphaModFix/>
          </a:blip>
          <a:srcRect b="0" l="0" r="0" t="15038"/>
          <a:stretch/>
        </p:blipFill>
        <p:spPr>
          <a:xfrm>
            <a:off x="560925" y="1885150"/>
            <a:ext cx="8070800" cy="34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>
            <p:ph idx="4294967295" type="title"/>
          </p:nvPr>
        </p:nvSpPr>
        <p:spPr>
          <a:xfrm>
            <a:off x="560925" y="308045"/>
            <a:ext cx="78276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</a:rPr>
              <a:t>We then </a:t>
            </a:r>
            <a:r>
              <a:rPr lang="en-US" sz="3300">
                <a:solidFill>
                  <a:schemeClr val="lt1"/>
                </a:solidFill>
              </a:rPr>
              <a:t>summarize</a:t>
            </a:r>
            <a:r>
              <a:rPr lang="en-US" sz="3300">
                <a:solidFill>
                  <a:schemeClr val="lt1"/>
                </a:solidFill>
              </a:rPr>
              <a:t>: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260" name="Google Shape;260;p36"/>
          <p:cNvSpPr txBox="1"/>
          <p:nvPr>
            <p:ph idx="4294967295" type="title"/>
          </p:nvPr>
        </p:nvSpPr>
        <p:spPr>
          <a:xfrm>
            <a:off x="8917000" y="2317788"/>
            <a:ext cx="3842400" cy="23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ay"/>
              <a:buChar char="●"/>
            </a:pPr>
            <a:r>
              <a:rPr b="0"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Average</a:t>
            </a:r>
            <a:r>
              <a:rPr b="0"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qualifying times</a:t>
            </a:r>
            <a:endParaRPr b="0"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ay"/>
              <a:buChar char="●"/>
            </a:pPr>
            <a:r>
              <a:rPr b="0"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Average Lap times</a:t>
            </a:r>
            <a:endParaRPr b="0"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ay"/>
              <a:buChar char="●"/>
            </a:pPr>
            <a:r>
              <a:rPr b="0"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Average of fastest lap times</a:t>
            </a:r>
            <a:endParaRPr b="0"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ay"/>
              <a:buChar char="●"/>
            </a:pPr>
            <a:r>
              <a:rPr b="0"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Average Finish Positions</a:t>
            </a:r>
            <a:endParaRPr b="0"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ay"/>
              <a:buChar char="●"/>
            </a:pPr>
            <a:r>
              <a:rPr b="0"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Average Rank</a:t>
            </a:r>
            <a:endParaRPr b="0"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ay"/>
              <a:buChar char="●"/>
            </a:pPr>
            <a:r>
              <a:rPr b="0"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Averages Run time</a:t>
            </a:r>
            <a:endParaRPr b="0"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ay"/>
              <a:buChar char="●"/>
            </a:pPr>
            <a:r>
              <a:rPr b="0"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Lastly, Total Ferrari wins</a:t>
            </a:r>
            <a:endParaRPr b="0"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719850" y="1092725"/>
            <a:ext cx="566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Averages for Ferrari over the years.</a:t>
            </a:r>
            <a:endParaRPr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idx="4294967295" type="title"/>
          </p:nvPr>
        </p:nvSpPr>
        <p:spPr>
          <a:xfrm>
            <a:off x="2182213" y="1059613"/>
            <a:ext cx="78276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chemeClr val="lt1"/>
                </a:solidFill>
              </a:rPr>
              <a:t>Graph time!</a:t>
            </a:r>
            <a:endParaRPr sz="6300">
              <a:solidFill>
                <a:schemeClr val="lt1"/>
              </a:solidFill>
            </a:endParaRPr>
          </a:p>
        </p:txBody>
      </p:sp>
      <p:pic>
        <p:nvPicPr>
          <p:cNvPr id="267" name="Google Shape;267;p37" title="yay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275" y="2124613"/>
            <a:ext cx="474345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8" title="Screenshot 2025-04-21 at 10.40.0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450" y="1146612"/>
            <a:ext cx="7423111" cy="4564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9" title="Screenshot 2025-04-21 at 10.41.19 PM.png"/>
          <p:cNvPicPr preferRelativeResize="0"/>
          <p:nvPr/>
        </p:nvPicPr>
        <p:blipFill rotWithShape="1">
          <a:blip r:embed="rId3">
            <a:alphaModFix/>
          </a:blip>
          <a:srcRect b="0" l="0" r="999" t="0"/>
          <a:stretch/>
        </p:blipFill>
        <p:spPr>
          <a:xfrm>
            <a:off x="92450" y="1603537"/>
            <a:ext cx="5922501" cy="365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 title="Screenshot 2025-04-21 at 10.42.16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658" y="1603538"/>
            <a:ext cx="5936995" cy="36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571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AutoNum type="arabicPeriod"/>
            </a:pPr>
            <a:r>
              <a:rPr lang="en-US"/>
              <a:t>Background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150" y="721075"/>
            <a:ext cx="8505126" cy="525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575" y="507887"/>
            <a:ext cx="9458851" cy="58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2" title="Screenshot 2025-04-21 at 10.42.3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188" y="713375"/>
            <a:ext cx="9111625" cy="560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000" y="1938761"/>
            <a:ext cx="5586877" cy="345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50" y="1938751"/>
            <a:ext cx="5586877" cy="345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4" title="Screenshot 2025-04-21 at 10.40.0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1075"/>
            <a:ext cx="4093900" cy="25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4" title="Screenshot 2025-04-21 at 10.41.19 PM.png"/>
          <p:cNvPicPr preferRelativeResize="0"/>
          <p:nvPr/>
        </p:nvPicPr>
        <p:blipFill rotWithShape="1">
          <a:blip r:embed="rId4">
            <a:alphaModFix/>
          </a:blip>
          <a:srcRect b="0" l="0" r="999" t="0"/>
          <a:stretch/>
        </p:blipFill>
        <p:spPr>
          <a:xfrm>
            <a:off x="8098088" y="647987"/>
            <a:ext cx="4093900" cy="252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4" title="Screenshot 2025-04-21 at 10.42.16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3900" y="3174550"/>
            <a:ext cx="4093900" cy="251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168581"/>
            <a:ext cx="4093901" cy="2529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3900" y="645538"/>
            <a:ext cx="4093899" cy="252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87800" y="3168575"/>
            <a:ext cx="4004199" cy="25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751" y="692287"/>
            <a:ext cx="8858700" cy="547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idx="4294967295" type="title"/>
          </p:nvPr>
        </p:nvSpPr>
        <p:spPr>
          <a:xfrm>
            <a:off x="838200" y="1867263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 but not least…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838" y="152400"/>
            <a:ext cx="10606334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/>
          <p:nvPr>
            <p:ph idx="4294967295" type="title"/>
          </p:nvPr>
        </p:nvSpPr>
        <p:spPr>
          <a:xfrm>
            <a:off x="838200" y="-1244237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on One comparison</a:t>
            </a:r>
            <a:endParaRPr/>
          </a:p>
        </p:txBody>
      </p:sp>
      <p:pic>
        <p:nvPicPr>
          <p:cNvPr id="330" name="Google Shape;3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788" y="2575913"/>
            <a:ext cx="1890825" cy="302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037" y="3121675"/>
            <a:ext cx="3453175" cy="19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8"/>
          <p:cNvSpPr txBox="1"/>
          <p:nvPr/>
        </p:nvSpPr>
        <p:spPr>
          <a:xfrm>
            <a:off x="3017800" y="1608475"/>
            <a:ext cx="644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Is Ferrari really one of the greats??</a:t>
            </a:r>
            <a:endParaRPr sz="21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/>
          <p:nvPr>
            <p:ph idx="4294967295" type="title"/>
          </p:nvPr>
        </p:nvSpPr>
        <p:spPr>
          <a:xfrm>
            <a:off x="467700" y="308050"/>
            <a:ext cx="112566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Looking at data from McLaren and Ferrari</a:t>
            </a:r>
            <a:endParaRPr/>
          </a:p>
        </p:txBody>
      </p:sp>
      <p:pic>
        <p:nvPicPr>
          <p:cNvPr id="338" name="Google Shape;3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00" y="2398650"/>
            <a:ext cx="5469674" cy="33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175" y="2398646"/>
            <a:ext cx="5469674" cy="3379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 txBox="1"/>
          <p:nvPr/>
        </p:nvSpPr>
        <p:spPr>
          <a:xfrm>
            <a:off x="1108650" y="729175"/>
            <a:ext cx="9974700" cy="58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An </a:t>
            </a:r>
            <a:r>
              <a:rPr b="1" lang="en-US" sz="2400">
                <a:solidFill>
                  <a:schemeClr val="lt1"/>
                </a:solidFill>
              </a:rPr>
              <a:t>international</a:t>
            </a:r>
            <a:r>
              <a:rPr lang="en-US" sz="2400">
                <a:solidFill>
                  <a:schemeClr val="lt1"/>
                </a:solidFill>
              </a:rPr>
              <a:t> racing competition with open-cockpit single-seater cars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O</a:t>
            </a:r>
            <a:r>
              <a:rPr lang="en-US" sz="2400">
                <a:solidFill>
                  <a:schemeClr val="lt1"/>
                </a:solidFill>
              </a:rPr>
              <a:t>fficially </a:t>
            </a:r>
            <a:r>
              <a:rPr b="1" lang="en-US" sz="2400">
                <a:solidFill>
                  <a:schemeClr val="lt1"/>
                </a:solidFill>
              </a:rPr>
              <a:t>established </a:t>
            </a:r>
            <a:r>
              <a:rPr lang="en-US" sz="2400">
                <a:solidFill>
                  <a:schemeClr val="lt1"/>
                </a:solidFill>
              </a:rPr>
              <a:t>in </a:t>
            </a:r>
            <a:r>
              <a:rPr b="1" lang="en-US" sz="2400">
                <a:solidFill>
                  <a:schemeClr val="lt1"/>
                </a:solidFill>
              </a:rPr>
              <a:t>1950</a:t>
            </a:r>
            <a:r>
              <a:rPr lang="en-US" sz="2400">
                <a:solidFill>
                  <a:schemeClr val="lt1"/>
                </a:solidFill>
              </a:rPr>
              <a:t> — the first World Championship race was the </a:t>
            </a:r>
            <a:r>
              <a:rPr lang="en-US" sz="2400">
                <a:solidFill>
                  <a:schemeClr val="lt1"/>
                </a:solidFill>
              </a:rPr>
              <a:t>British Grand Prix at Silverstone</a:t>
            </a:r>
            <a:br>
              <a:rPr lang="en-US" sz="2400">
                <a:solidFill>
                  <a:schemeClr val="lt1"/>
                </a:solidFill>
              </a:rPr>
            </a:b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"</a:t>
            </a:r>
            <a:r>
              <a:rPr b="1" lang="en-US" sz="2400">
                <a:solidFill>
                  <a:schemeClr val="lt1"/>
                </a:solidFill>
              </a:rPr>
              <a:t>Formula</a:t>
            </a:r>
            <a:r>
              <a:rPr lang="en-US" sz="2400">
                <a:solidFill>
                  <a:schemeClr val="lt1"/>
                </a:solidFill>
              </a:rPr>
              <a:t>" because it refers to the set of rules all participants' cars must follow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Governed by the FIA (Fédération Internationale de l'Automobile)</a:t>
            </a:r>
            <a:br>
              <a:rPr lang="en-US" sz="2400">
                <a:solidFill>
                  <a:schemeClr val="lt1"/>
                </a:solidFill>
              </a:rPr>
            </a:b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Each season, drivers and teams compete in </a:t>
            </a:r>
            <a:r>
              <a:rPr b="1" lang="en-US" sz="2400">
                <a:solidFill>
                  <a:schemeClr val="lt1"/>
                </a:solidFill>
              </a:rPr>
              <a:t>two championships</a:t>
            </a:r>
            <a:r>
              <a:rPr lang="en-US" sz="2400">
                <a:solidFill>
                  <a:schemeClr val="lt1"/>
                </a:solidFill>
              </a:rPr>
              <a:t>:</a:t>
            </a:r>
            <a:br>
              <a:rPr lang="en-US" sz="2400">
                <a:solidFill>
                  <a:schemeClr val="lt1"/>
                </a:solidFill>
              </a:rPr>
            </a:b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The </a:t>
            </a:r>
            <a:r>
              <a:rPr b="1" lang="en-US" sz="2400">
                <a:solidFill>
                  <a:schemeClr val="lt1"/>
                </a:solidFill>
              </a:rPr>
              <a:t>Drivers’ Championship</a:t>
            </a:r>
            <a:r>
              <a:rPr lang="en-US" sz="2400">
                <a:solidFill>
                  <a:schemeClr val="lt1"/>
                </a:solidFill>
              </a:rPr>
              <a:t> (individual points)</a:t>
            </a:r>
            <a:br>
              <a:rPr lang="en-US" sz="2400">
                <a:solidFill>
                  <a:schemeClr val="lt1"/>
                </a:solidFill>
              </a:rPr>
            </a:br>
            <a:r>
              <a:rPr lang="en-US" sz="2400">
                <a:solidFill>
                  <a:schemeClr val="lt1"/>
                </a:solidFill>
              </a:rPr>
              <a:t> 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The </a:t>
            </a:r>
            <a:r>
              <a:rPr b="1" lang="en-US" sz="2400">
                <a:solidFill>
                  <a:schemeClr val="lt1"/>
                </a:solidFill>
              </a:rPr>
              <a:t>Constructors’ Championship</a:t>
            </a:r>
            <a:r>
              <a:rPr lang="en-US" sz="2400">
                <a:solidFill>
                  <a:schemeClr val="lt1"/>
                </a:solidFill>
              </a:rPr>
              <a:t> (team points).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>
            <p:ph idx="4294967295" type="title"/>
          </p:nvPr>
        </p:nvSpPr>
        <p:spPr>
          <a:xfrm>
            <a:off x="467700" y="308050"/>
            <a:ext cx="112566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Looking at data from McLaren and Ferrari</a:t>
            </a:r>
            <a:endParaRPr/>
          </a:p>
        </p:txBody>
      </p:sp>
      <p:pic>
        <p:nvPicPr>
          <p:cNvPr id="345" name="Google Shape;3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00" y="2366900"/>
            <a:ext cx="5777975" cy="35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8075" y="2409063"/>
            <a:ext cx="5641526" cy="348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1"/>
          <p:cNvSpPr txBox="1"/>
          <p:nvPr>
            <p:ph idx="4294967295" type="title"/>
          </p:nvPr>
        </p:nvSpPr>
        <p:spPr>
          <a:xfrm>
            <a:off x="467700" y="308050"/>
            <a:ext cx="112566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Looking at data from McLaren and Ferrari</a:t>
            </a:r>
            <a:endParaRPr/>
          </a:p>
        </p:txBody>
      </p:sp>
      <p:pic>
        <p:nvPicPr>
          <p:cNvPr id="352" name="Google Shape;3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00" y="2366900"/>
            <a:ext cx="5499100" cy="33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212" y="2366900"/>
            <a:ext cx="5499087" cy="33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/>
          <p:nvPr>
            <p:ph idx="4294967295" type="title"/>
          </p:nvPr>
        </p:nvSpPr>
        <p:spPr>
          <a:xfrm>
            <a:off x="838200" y="1867263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Limitations and Conclusion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/>
          <p:nvPr/>
        </p:nvSpPr>
        <p:spPr>
          <a:xfrm>
            <a:off x="1151125" y="2151450"/>
            <a:ext cx="9468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It would have been nice if we found data regarding…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</a:rPr>
              <a:t>specific detailed car data (e.g., power unit, aerodynamics) were not available.</a:t>
            </a:r>
            <a:br>
              <a:rPr lang="en-US" sz="2200">
                <a:solidFill>
                  <a:schemeClr val="lt1"/>
                </a:solidFill>
              </a:rPr>
            </a:b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</a:rPr>
              <a:t>Budgetary differences, driver skill, and in-race strategies, which heavily influence race outcomes, were not modeled quantitatively.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364" name="Google Shape;364;p53"/>
          <p:cNvSpPr txBox="1"/>
          <p:nvPr/>
        </p:nvSpPr>
        <p:spPr>
          <a:xfrm>
            <a:off x="2127900" y="5376800"/>
            <a:ext cx="7936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"Races are won at the track. Championships are won at the factory."   - Mercedes (2019)</a:t>
            </a:r>
            <a:endParaRPr sz="2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4"/>
          <p:cNvSpPr txBox="1"/>
          <p:nvPr/>
        </p:nvSpPr>
        <p:spPr>
          <a:xfrm>
            <a:off x="178350" y="1864450"/>
            <a:ext cx="11916300" cy="3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In this project, we analyzed Formula 1 performance trends with a special focus on current teams and a deep dive into Ferrari’s historic performance.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</a:rPr>
              <a:t>Key findings:</a:t>
            </a:r>
            <a:endParaRPr b="1"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b="1" lang="en-US" sz="2300">
                <a:solidFill>
                  <a:schemeClr val="lt1"/>
                </a:solidFill>
              </a:rPr>
              <a:t>Current grid overview:</a:t>
            </a:r>
            <a:r>
              <a:rPr lang="en-US" sz="2300">
                <a:solidFill>
                  <a:schemeClr val="lt1"/>
                </a:solidFill>
              </a:rPr>
              <a:t> Teams like Red Bull, Ferrari, and Mercedes consistently show strong qualifying and race performance.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2300">
                <a:solidFill>
                  <a:schemeClr val="lt1"/>
                </a:solidFill>
              </a:rPr>
              <a:t>The gap between top teams remains clear when comparing qualifying times, fastest laps, and race wins over time.</a:t>
            </a:r>
            <a:br>
              <a:rPr lang="en-US" sz="2300">
                <a:solidFill>
                  <a:schemeClr val="lt1"/>
                </a:solidFill>
              </a:rPr>
            </a:br>
            <a:endParaRPr sz="21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/>
          <p:nvPr/>
        </p:nvSpPr>
        <p:spPr>
          <a:xfrm>
            <a:off x="231000" y="981600"/>
            <a:ext cx="117300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-US" sz="2000">
                <a:solidFill>
                  <a:schemeClr val="lt1"/>
                </a:solidFill>
              </a:rPr>
              <a:t>Ferrari deep dive:</a:t>
            </a:r>
            <a:endParaRPr b="1"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Ferrari remains one of the most </a:t>
            </a:r>
            <a:r>
              <a:rPr b="1" lang="en-US" sz="2000">
                <a:solidFill>
                  <a:schemeClr val="lt1"/>
                </a:solidFill>
              </a:rPr>
              <a:t>historically consistent and successful</a:t>
            </a:r>
            <a:r>
              <a:rPr lang="en-US" sz="2000">
                <a:solidFill>
                  <a:schemeClr val="lt1"/>
                </a:solidFill>
              </a:rPr>
              <a:t> teams in Formula 1.</a:t>
            </a:r>
            <a:br>
              <a:rPr lang="en-US" sz="2000">
                <a:solidFill>
                  <a:schemeClr val="lt1"/>
                </a:solidFill>
              </a:rPr>
            </a:b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A</a:t>
            </a:r>
            <a:r>
              <a:rPr b="1" lang="en-US" sz="2000">
                <a:solidFill>
                  <a:schemeClr val="lt1"/>
                </a:solidFill>
              </a:rPr>
              <a:t>verage qualifying times and fastest lap performances</a:t>
            </a:r>
            <a:r>
              <a:rPr lang="en-US" sz="2000">
                <a:solidFill>
                  <a:schemeClr val="lt1"/>
                </a:solidFill>
              </a:rPr>
              <a:t> show clear periods of dominance, notably in the early 2000s and mid-2010s.</a:t>
            </a:r>
            <a:br>
              <a:rPr lang="en-US" sz="2000">
                <a:solidFill>
                  <a:schemeClr val="lt1"/>
                </a:solidFill>
              </a:rPr>
            </a:b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b="1" lang="en-US" sz="2000">
                <a:solidFill>
                  <a:schemeClr val="lt1"/>
                </a:solidFill>
              </a:rPr>
              <a:t>Win counts</a:t>
            </a:r>
            <a:r>
              <a:rPr lang="en-US" sz="2000">
                <a:solidFill>
                  <a:schemeClr val="lt1"/>
                </a:solidFill>
              </a:rPr>
              <a:t> and </a:t>
            </a:r>
            <a:r>
              <a:rPr b="1" lang="en-US" sz="2000">
                <a:solidFill>
                  <a:schemeClr val="lt1"/>
                </a:solidFill>
              </a:rPr>
              <a:t>finish positions</a:t>
            </a:r>
            <a:r>
              <a:rPr lang="en-US" sz="2000">
                <a:solidFill>
                  <a:schemeClr val="lt1"/>
                </a:solidFill>
              </a:rPr>
              <a:t> suggest that while Ferrari has experienced fluctuations, they maintain a </a:t>
            </a:r>
            <a:r>
              <a:rPr b="1" lang="en-US" sz="2000">
                <a:solidFill>
                  <a:schemeClr val="lt1"/>
                </a:solidFill>
              </a:rPr>
              <a:t>top-tier presence</a:t>
            </a:r>
            <a:r>
              <a:rPr lang="en-US" sz="2000">
                <a:solidFill>
                  <a:schemeClr val="lt1"/>
                </a:solidFill>
              </a:rPr>
              <a:t> across decades.</a:t>
            </a:r>
            <a:br>
              <a:rPr lang="en-US" sz="2000">
                <a:solidFill>
                  <a:schemeClr val="lt1"/>
                </a:solidFill>
              </a:rPr>
            </a:b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Even during seasons with fewer wins, Ferrari’s </a:t>
            </a:r>
            <a:r>
              <a:rPr b="1" lang="en-US" sz="2000">
                <a:solidFill>
                  <a:schemeClr val="lt1"/>
                </a:solidFill>
              </a:rPr>
              <a:t>fastest lap speeds</a:t>
            </a:r>
            <a:r>
              <a:rPr lang="en-US" sz="2000">
                <a:solidFill>
                  <a:schemeClr val="lt1"/>
                </a:solidFill>
              </a:rPr>
              <a:t> and </a:t>
            </a:r>
            <a:r>
              <a:rPr b="1" lang="en-US" sz="2000">
                <a:solidFill>
                  <a:schemeClr val="lt1"/>
                </a:solidFill>
              </a:rPr>
              <a:t>runtime efficiency</a:t>
            </a:r>
            <a:r>
              <a:rPr lang="en-US" sz="2000">
                <a:solidFill>
                  <a:schemeClr val="lt1"/>
                </a:solidFill>
              </a:rPr>
              <a:t> remained competitive, demonstrating that Ferrari is almost always "in the fight," even if they don’t always win championships.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6"/>
          <p:cNvSpPr txBox="1"/>
          <p:nvPr/>
        </p:nvSpPr>
        <p:spPr>
          <a:xfrm>
            <a:off x="924100" y="2950725"/>
            <a:ext cx="10278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This analysis highlights not only who has been winning in Formula 1 but </a:t>
            </a:r>
            <a:r>
              <a:rPr i="1" lang="en-US" sz="1900">
                <a:solidFill>
                  <a:schemeClr val="lt1"/>
                </a:solidFill>
              </a:rPr>
              <a:t>why</a:t>
            </a:r>
            <a:r>
              <a:rPr lang="en-US" sz="1900">
                <a:solidFill>
                  <a:schemeClr val="lt1"/>
                </a:solidFill>
              </a:rPr>
              <a:t> teams like Ferrari endure as iconic names in motorsport: a combination of strong qualifying, consistent race performance, technological evolution, and a culture of persistence.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As F1 continues to evolve, it will be fascinating to see if Ferrari’s trends continue upward with upcoming regulation changes.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380" name="Google Shape;380;p56"/>
          <p:cNvSpPr txBox="1"/>
          <p:nvPr/>
        </p:nvSpPr>
        <p:spPr>
          <a:xfrm>
            <a:off x="988975" y="1584600"/>
            <a:ext cx="10278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US" sz="1800">
                <a:solidFill>
                  <a:schemeClr val="lt1"/>
                </a:solidFill>
              </a:rPr>
              <a:t>Overall trend:</a:t>
            </a:r>
            <a:r>
              <a:rPr lang="en-US" sz="1800">
                <a:solidFill>
                  <a:schemeClr val="lt1"/>
                </a:solidFill>
              </a:rPr>
              <a:t> Ferrari’s legacy is characterized by </a:t>
            </a:r>
            <a:r>
              <a:rPr b="1" lang="en-US" sz="1800">
                <a:solidFill>
                  <a:schemeClr val="lt1"/>
                </a:solidFill>
              </a:rPr>
              <a:t>resilience</a:t>
            </a:r>
            <a:r>
              <a:rPr lang="en-US" sz="1800">
                <a:solidFill>
                  <a:schemeClr val="lt1"/>
                </a:solidFill>
              </a:rPr>
              <a:t> — adapting to changes in car regulations, competitive pressure, and internal challenges — and still remaining a symbol of excellence and passion in Formula 1.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>
            <a:hlinkClick r:id="rId3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6" name="Google Shape;386;p57"/>
          <p:cNvSpPr txBox="1"/>
          <p:nvPr>
            <p:ph type="ctrTitle"/>
          </p:nvPr>
        </p:nvSpPr>
        <p:spPr>
          <a:xfrm>
            <a:off x="1241250" y="3529225"/>
            <a:ext cx="97095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Thank you!</a:t>
            </a:r>
            <a:endParaRPr sz="5700"/>
          </a:p>
        </p:txBody>
      </p:sp>
      <p:sp>
        <p:nvSpPr>
          <p:cNvPr id="387" name="Google Shape;387;p57"/>
          <p:cNvSpPr txBox="1"/>
          <p:nvPr>
            <p:ph idx="1" type="subTitle"/>
          </p:nvPr>
        </p:nvSpPr>
        <p:spPr>
          <a:xfrm>
            <a:off x="1947150" y="4653625"/>
            <a:ext cx="82977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3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We hope we inspired you to start watching the sport!</a:t>
            </a:r>
            <a:endParaRPr b="1" sz="23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/>
        </p:nvSpPr>
        <p:spPr>
          <a:xfrm>
            <a:off x="801150" y="1452600"/>
            <a:ext cx="105897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R</a:t>
            </a:r>
            <a:r>
              <a:rPr lang="en-US" sz="2400">
                <a:solidFill>
                  <a:schemeClr val="lt1"/>
                </a:solidFill>
              </a:rPr>
              <a:t>aces are held on </a:t>
            </a:r>
            <a:r>
              <a:rPr b="1" lang="en-US" sz="2400">
                <a:solidFill>
                  <a:schemeClr val="lt1"/>
                </a:solidFill>
              </a:rPr>
              <a:t>5 continents</a:t>
            </a:r>
            <a:r>
              <a:rPr lang="en-US" sz="2400">
                <a:solidFill>
                  <a:schemeClr val="lt1"/>
                </a:solidFill>
              </a:rPr>
              <a:t> across </a:t>
            </a:r>
            <a:r>
              <a:rPr b="1" lang="en-US" sz="2400">
                <a:solidFill>
                  <a:schemeClr val="lt1"/>
                </a:solidFill>
              </a:rPr>
              <a:t>20+ countries</a:t>
            </a:r>
            <a:r>
              <a:rPr lang="en-US" sz="2400">
                <a:solidFill>
                  <a:schemeClr val="lt1"/>
                </a:solidFill>
              </a:rPr>
              <a:t> — it's one of the most international sports in the world.</a:t>
            </a:r>
            <a:br>
              <a:rPr lang="en-US" sz="2400">
                <a:solidFill>
                  <a:schemeClr val="lt1"/>
                </a:solidFill>
              </a:rPr>
            </a:b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lang="en-US" sz="2400">
                <a:solidFill>
                  <a:schemeClr val="lt1"/>
                </a:solidFill>
              </a:rPr>
              <a:t>Monaco Grand Prix</a:t>
            </a:r>
            <a:r>
              <a:rPr lang="en-US" sz="2400">
                <a:solidFill>
                  <a:schemeClr val="lt1"/>
                </a:solidFill>
              </a:rPr>
              <a:t> is one of the oldest and most prestigious races, famous for its tight street circuit and glamour.</a:t>
            </a:r>
            <a:br>
              <a:rPr lang="en-US" sz="2400">
                <a:solidFill>
                  <a:schemeClr val="lt1"/>
                </a:solidFill>
              </a:rPr>
            </a:b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The F1 calendar shifts every year, but legendary circuits like </a:t>
            </a:r>
            <a:r>
              <a:rPr b="1" lang="en-US" sz="2400">
                <a:solidFill>
                  <a:schemeClr val="lt1"/>
                </a:solidFill>
              </a:rPr>
              <a:t>Silverstone (UK), Monza (Italy)</a:t>
            </a:r>
            <a:r>
              <a:rPr lang="en-US" sz="2400">
                <a:solidFill>
                  <a:schemeClr val="lt1"/>
                </a:solidFill>
              </a:rPr>
              <a:t>, and </a:t>
            </a:r>
            <a:r>
              <a:rPr b="1" lang="en-US" sz="2400">
                <a:solidFill>
                  <a:schemeClr val="lt1"/>
                </a:solidFill>
              </a:rPr>
              <a:t>Spa-Francorchamps (Belgium)</a:t>
            </a:r>
            <a:r>
              <a:rPr lang="en-US" sz="2400">
                <a:solidFill>
                  <a:schemeClr val="lt1"/>
                </a:solidFill>
              </a:rPr>
              <a:t> have been around for decades.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/>
          <p:nvPr/>
        </p:nvSpPr>
        <p:spPr>
          <a:xfrm>
            <a:off x="334650" y="1457750"/>
            <a:ext cx="11522700" cy="41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Evolution and Tech:</a:t>
            </a:r>
            <a:endParaRPr b="1"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In the </a:t>
            </a:r>
            <a:r>
              <a:rPr b="1" lang="en-US" sz="2400">
                <a:solidFill>
                  <a:schemeClr val="lt1"/>
                </a:solidFill>
              </a:rPr>
              <a:t>1950s-60s</a:t>
            </a:r>
            <a:r>
              <a:rPr lang="en-US" sz="2400">
                <a:solidFill>
                  <a:schemeClr val="lt1"/>
                </a:solidFill>
              </a:rPr>
              <a:t>, cars were front-engined; later, they moved engines behind the driver (mid-engine), making them much faster.</a:t>
            </a:r>
            <a:br>
              <a:rPr lang="en-US" sz="2400">
                <a:solidFill>
                  <a:schemeClr val="lt1"/>
                </a:solidFill>
              </a:rPr>
            </a:b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F1 led to innovations we now see in </a:t>
            </a:r>
            <a:r>
              <a:rPr b="1" lang="en-US" sz="2400">
                <a:solidFill>
                  <a:schemeClr val="lt1"/>
                </a:solidFill>
              </a:rPr>
              <a:t>regular cars</a:t>
            </a:r>
            <a:r>
              <a:rPr lang="en-US" sz="2400">
                <a:solidFill>
                  <a:schemeClr val="lt1"/>
                </a:solidFill>
              </a:rPr>
              <a:t> — like carbon fiber, hybrid engines, and advanced safety features.</a:t>
            </a:r>
            <a:br>
              <a:rPr lang="en-US" sz="2400">
                <a:solidFill>
                  <a:schemeClr val="lt1"/>
                </a:solidFill>
              </a:rPr>
            </a:b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Today’s F1 cars can accelerate from </a:t>
            </a:r>
            <a:r>
              <a:rPr b="1" lang="en-US" sz="2400">
                <a:solidFill>
                  <a:schemeClr val="lt1"/>
                </a:solidFill>
              </a:rPr>
              <a:t>0–100 km/h (62 mph) in ~2.6 seconds</a:t>
            </a:r>
            <a:r>
              <a:rPr lang="en-US" sz="2400">
                <a:solidFill>
                  <a:schemeClr val="lt1"/>
                </a:solidFill>
              </a:rPr>
              <a:t> and experience forces up to </a:t>
            </a:r>
            <a:r>
              <a:rPr b="1" lang="en-US" sz="2400">
                <a:solidFill>
                  <a:schemeClr val="lt1"/>
                </a:solidFill>
              </a:rPr>
              <a:t>6G</a:t>
            </a:r>
            <a:r>
              <a:rPr lang="en-US" sz="2400">
                <a:solidFill>
                  <a:schemeClr val="lt1"/>
                </a:solidFill>
              </a:rPr>
              <a:t> in corners.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/>
        </p:nvSpPr>
        <p:spPr>
          <a:xfrm>
            <a:off x="2208750" y="2078700"/>
            <a:ext cx="7774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“F1 is not just speed; it’s a sport driven by data at every level.”</a:t>
            </a:r>
            <a:endParaRPr sz="3000">
              <a:solidFill>
                <a:srgbClr val="FF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2132000" y="3933325"/>
            <a:ext cx="777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Jost"/>
              <a:buChar char="-"/>
            </a:pPr>
            <a:r>
              <a:rPr lang="en-US" sz="3000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FER</a:t>
            </a:r>
            <a:endParaRPr sz="3000">
              <a:solidFill>
                <a:srgbClr val="FF0000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idx="4294967295"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Deeper Dive into our data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idx="4294967295" type="title"/>
          </p:nvPr>
        </p:nvSpPr>
        <p:spPr>
          <a:xfrm>
            <a:off x="3785550" y="703825"/>
            <a:ext cx="46209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Our data contains: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19"/>
          <p:cNvSpPr txBox="1"/>
          <p:nvPr>
            <p:ph idx="4294967295" type="title"/>
          </p:nvPr>
        </p:nvSpPr>
        <p:spPr>
          <a:xfrm>
            <a:off x="1201900" y="2345425"/>
            <a:ext cx="6902400" cy="236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Circuit (track) information</a:t>
            </a:r>
            <a:br>
              <a:rPr b="0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Constructor (team) details and performance</a:t>
            </a:r>
            <a:br>
              <a:rPr b="0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Driver profiles and championship standings</a:t>
            </a:r>
            <a:br>
              <a:rPr b="0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Race event details (dates, locations, circuits)</a:t>
            </a:r>
            <a:br>
              <a:rPr b="0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Lap-by-lap timing data</a:t>
            </a:r>
            <a:br>
              <a:rPr b="0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Pit stop records and timing</a:t>
            </a:r>
            <a:br>
              <a:rPr b="0" lang="en-US" sz="12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12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5875500" y="1952875"/>
            <a:ext cx="4452000" cy="25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Qualifying session results (Q1, Q2, Q3 times)</a:t>
            </a:r>
            <a:br>
              <a:rPr lang="en-US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Sprint race results (for sprint weekends)</a:t>
            </a:r>
            <a:br>
              <a:rPr lang="en-US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Final race results (driver positions, points, laps)</a:t>
            </a:r>
            <a:br>
              <a:rPr lang="en-US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Race statuses (e.g., finished, accident, mechanical failure)</a:t>
            </a:r>
            <a:br>
              <a:rPr lang="en-US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Season summary information (per year)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60">
              <a:solidFill>
                <a:schemeClr val="lt1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1744800" y="5424625"/>
            <a:ext cx="8702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Data from: https://www.kaggle.com/datasets/rohanrao/formula-1-world-championship-1950-2020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